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7" r:id="rId2"/>
    <p:sldId id="267" r:id="rId3"/>
    <p:sldId id="260" r:id="rId4"/>
    <p:sldId id="263" r:id="rId5"/>
    <p:sldId id="258" r:id="rId6"/>
    <p:sldId id="259" r:id="rId7"/>
    <p:sldId id="261" r:id="rId8"/>
    <p:sldId id="262" r:id="rId9"/>
    <p:sldId id="264" r:id="rId10"/>
    <p:sldId id="265" r:id="rId11"/>
    <p:sldId id="307" r:id="rId12"/>
    <p:sldId id="282" r:id="rId13"/>
    <p:sldId id="266" r:id="rId14"/>
    <p:sldId id="299" r:id="rId15"/>
    <p:sldId id="288" r:id="rId16"/>
    <p:sldId id="295" r:id="rId17"/>
    <p:sldId id="296" r:id="rId18"/>
    <p:sldId id="298" r:id="rId19"/>
    <p:sldId id="297" r:id="rId20"/>
    <p:sldId id="294" r:id="rId21"/>
    <p:sldId id="283" r:id="rId22"/>
    <p:sldId id="301" r:id="rId23"/>
    <p:sldId id="327" r:id="rId24"/>
    <p:sldId id="305" r:id="rId25"/>
    <p:sldId id="302" r:id="rId26"/>
    <p:sldId id="300" r:id="rId27"/>
    <p:sldId id="303" r:id="rId28"/>
    <p:sldId id="304" r:id="rId29"/>
    <p:sldId id="330" r:id="rId30"/>
    <p:sldId id="276" r:id="rId31"/>
    <p:sldId id="285" r:id="rId32"/>
    <p:sldId id="306" r:id="rId33"/>
    <p:sldId id="316" r:id="rId34"/>
    <p:sldId id="317" r:id="rId35"/>
    <p:sldId id="308" r:id="rId36"/>
    <p:sldId id="314" r:id="rId37"/>
    <p:sldId id="311" r:id="rId38"/>
    <p:sldId id="315" r:id="rId39"/>
    <p:sldId id="318" r:id="rId40"/>
    <p:sldId id="319" r:id="rId41"/>
    <p:sldId id="309" r:id="rId42"/>
    <p:sldId id="310" r:id="rId43"/>
    <p:sldId id="284" r:id="rId44"/>
    <p:sldId id="320" r:id="rId45"/>
    <p:sldId id="323" r:id="rId46"/>
    <p:sldId id="324" r:id="rId47"/>
    <p:sldId id="281" r:id="rId48"/>
    <p:sldId id="279" r:id="rId49"/>
    <p:sldId id="290" r:id="rId50"/>
    <p:sldId id="280" r:id="rId51"/>
    <p:sldId id="325" r:id="rId52"/>
    <p:sldId id="326" r:id="rId53"/>
    <p:sldId id="286" r:id="rId54"/>
    <p:sldId id="289"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p:cViewPr>
        <p:scale>
          <a:sx n="150" d="100"/>
          <a:sy n="150" d="100"/>
        </p:scale>
        <p:origin x="523" y="19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27/06/2017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endParaRPr lang="en-AU" dirty="0" smtClean="0"/>
          </a:p>
          <a:p>
            <a:pPr marL="171450" indent="-171450">
              <a:buFontTx/>
              <a:buChar char="-"/>
            </a:pPr>
            <a:r>
              <a:rPr lang="en-AU" dirty="0" smtClean="0"/>
              <a:t>Include dodo</a:t>
            </a:r>
            <a:r>
              <a:rPr lang="en-AU" baseline="0" dirty="0" smtClean="0"/>
              <a:t> &amp; plant </a:t>
            </a:r>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DEB35AC-EDC9-4126-A288-688121FD5938}" type="slidenum">
              <a:rPr lang="en-AU" smtClean="0"/>
              <a:t>20</a:t>
            </a:fld>
            <a:endParaRPr lang="en-AU" dirty="0"/>
          </a:p>
        </p:txBody>
      </p:sp>
    </p:spTree>
    <p:extLst>
      <p:ext uri="{BB962C8B-B14F-4D97-AF65-F5344CB8AC3E}">
        <p14:creationId xmlns:p14="http://schemas.microsoft.com/office/powerpoint/2010/main" val="162581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3499"/>
            <a:ext cx="8305800" cy="1640756"/>
          </a:xfrm>
        </p:spPr>
        <p:txBody>
          <a:bodyPr>
            <a:normAutofit/>
          </a:bodyPr>
          <a:lstStyle/>
          <a:p>
            <a:r>
              <a:rPr lang="en-AU" dirty="0" smtClean="0">
                <a:solidFill>
                  <a:schemeClr val="tx1"/>
                </a:solidFill>
              </a:rPr>
              <a:t>Conserving evolutionary processes</a:t>
            </a:r>
            <a:endParaRPr lang="en-AU" dirty="0">
              <a:solidFill>
                <a:schemeClr val="tx1"/>
              </a:solidFill>
            </a:endParaRPr>
          </a:p>
        </p:txBody>
      </p:sp>
      <p:sp>
        <p:nvSpPr>
          <p:cNvPr id="3" name="Subtitle 2"/>
          <p:cNvSpPr>
            <a:spLocks noGrp="1"/>
          </p:cNvSpPr>
          <p:nvPr>
            <p:ph type="subTitle" idx="1"/>
          </p:nvPr>
        </p:nvSpPr>
        <p:spPr>
          <a:xfrm>
            <a:off x="838200" y="3028950"/>
            <a:ext cx="7560840" cy="1314450"/>
          </a:xfrm>
        </p:spPr>
        <p:txBody>
          <a:bodyPr>
            <a:normAutofit/>
          </a:bodyPr>
          <a:lstStyle/>
          <a:p>
            <a:r>
              <a:rPr lang="en-AU" dirty="0" smtClean="0">
                <a:solidFill>
                  <a:schemeClr val="tx1">
                    <a:lumMod val="75000"/>
                  </a:schemeClr>
                </a:solidFill>
              </a:rPr>
              <a:t>Jeffrey </a:t>
            </a:r>
            <a:r>
              <a:rPr lang="en-AU" dirty="0" smtClean="0">
                <a:solidFill>
                  <a:schemeClr val="tx1">
                    <a:lumMod val="75000"/>
                  </a:schemeClr>
                </a:solidFill>
              </a:rPr>
              <a:t>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sp>
        <p:nvSpPr>
          <p:cNvPr id="3" name="Content Placeholder 2"/>
          <p:cNvSpPr>
            <a:spLocks noGrp="1"/>
          </p:cNvSpPr>
          <p:nvPr>
            <p:ph idx="1"/>
          </p:nvPr>
        </p:nvSpPr>
        <p:spPr/>
        <p:txBody>
          <a:bodyPr/>
          <a:lstStyle/>
          <a:p>
            <a:r>
              <a:rPr lang="en-AU" dirty="0" smtClean="0"/>
              <a:t>Neutral</a:t>
            </a:r>
            <a:endParaRPr lang="en-AU" dirty="0"/>
          </a:p>
        </p:txBody>
      </p:sp>
    </p:spTree>
    <p:extLst>
      <p:ext uri="{BB962C8B-B14F-4D97-AF65-F5344CB8AC3E}">
        <p14:creationId xmlns:p14="http://schemas.microsoft.com/office/powerpoint/2010/main" val="1265046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processes</a:t>
            </a:r>
            <a:endParaRPr lang="en-AU" dirty="0"/>
          </a:p>
        </p:txBody>
      </p:sp>
      <p:sp>
        <p:nvSpPr>
          <p:cNvPr id="3" name="Content Placeholder 2"/>
          <p:cNvSpPr>
            <a:spLocks noGrp="1"/>
          </p:cNvSpPr>
          <p:nvPr>
            <p:ph idx="1"/>
          </p:nvPr>
        </p:nvSpPr>
        <p:spPr/>
        <p:txBody>
          <a:bodyPr/>
          <a:lstStyle/>
          <a:p>
            <a:r>
              <a:rPr lang="en-AU" dirty="0" smtClean="0"/>
              <a:t>Gene flow </a:t>
            </a:r>
            <a:endParaRPr lang="en-AU" dirty="0"/>
          </a:p>
        </p:txBody>
      </p:sp>
    </p:spTree>
    <p:extLst>
      <p:ext uri="{BB962C8B-B14F-4D97-AF65-F5344CB8AC3E}">
        <p14:creationId xmlns:p14="http://schemas.microsoft.com/office/powerpoint/2010/main" val="923678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err="1" smtClean="0"/>
              <a:t>raptr</a:t>
            </a:r>
            <a:r>
              <a:rPr lang="en-AU" dirty="0" smtClean="0"/>
              <a:t>: representative and adequate </a:t>
            </a:r>
            <a:r>
              <a:rPr lang="en-AU" dirty="0"/>
              <a:t>p</a:t>
            </a:r>
            <a:r>
              <a:rPr lang="en-AU" dirty="0" smtClean="0"/>
              <a:t>rioritization </a:t>
            </a:r>
            <a:r>
              <a:rPr lang="en-AU" dirty="0"/>
              <a:t>t</a:t>
            </a:r>
            <a:r>
              <a:rPr lang="en-AU" dirty="0" smtClean="0"/>
              <a:t>oolkit in  </a:t>
            </a:r>
            <a:r>
              <a:rPr lang="en-AU" dirty="0" smtClean="0">
                <a:solidFill>
                  <a:schemeClr val="bg1"/>
                </a:solidFill>
              </a:rPr>
              <a:t>r</a:t>
            </a:r>
            <a:endParaRPr lang="en-AU" dirty="0">
              <a:solidFill>
                <a:schemeClr val="bg1"/>
              </a:solidFill>
            </a:endParaRPr>
          </a:p>
        </p:txBody>
      </p:sp>
      <p:pic>
        <p:nvPicPr>
          <p:cNvPr id="17410" name="Picture 2" descr="Image result for 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733425"/>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200" y="1581150"/>
            <a:ext cx="8229600" cy="3394472"/>
          </a:xfrm>
        </p:spPr>
        <p:txBody>
          <a:bodyPr>
            <a:normAutofit/>
          </a:bodyPr>
          <a:lstStyle/>
          <a:p>
            <a:pPr marL="742950" indent="-742950">
              <a:buFont typeface="+mj-lt"/>
              <a:buAutoNum type="arabicPeriod"/>
            </a:pPr>
            <a:r>
              <a:rPr lang="en-AU" dirty="0" smtClean="0"/>
              <a:t>Create a </a:t>
            </a:r>
            <a:r>
              <a:rPr lang="en-AU" dirty="0" smtClean="0"/>
              <a:t>general reserve </a:t>
            </a:r>
            <a:r>
              <a:rPr lang="en-AU" dirty="0" smtClean="0"/>
              <a:t>selection </a:t>
            </a:r>
            <a:r>
              <a:rPr lang="en-AU" dirty="0" smtClean="0"/>
              <a:t>method</a:t>
            </a:r>
            <a:r>
              <a:rPr lang="en-AU" dirty="0" smtClean="0"/>
              <a:t> </a:t>
            </a:r>
            <a:r>
              <a:rPr lang="en-AU" dirty="0" smtClean="0"/>
              <a:t>to identify </a:t>
            </a:r>
            <a:r>
              <a:rPr lang="en-AU" b="1" dirty="0" smtClean="0">
                <a:solidFill>
                  <a:srgbClr val="00B050"/>
                </a:solidFill>
              </a:rPr>
              <a:t>adequate</a:t>
            </a:r>
            <a:r>
              <a:rPr lang="en-AU" dirty="0" smtClean="0"/>
              <a:t> and </a:t>
            </a:r>
            <a:r>
              <a:rPr lang="en-AU" b="1" dirty="0" smtClean="0">
                <a:solidFill>
                  <a:srgbClr val="00B050"/>
                </a:solidFill>
              </a:rPr>
              <a:t>representative</a:t>
            </a:r>
            <a:r>
              <a:rPr lang="en-AU" dirty="0" smtClean="0"/>
              <a:t> </a:t>
            </a:r>
            <a:r>
              <a:rPr lang="en-AU" dirty="0" smtClean="0"/>
              <a:t>networks</a:t>
            </a:r>
          </a:p>
          <a:p>
            <a:pPr marL="742950" indent="-742950">
              <a:buFont typeface="+mj-lt"/>
              <a:buAutoNum type="arabicPeriod"/>
            </a:pPr>
            <a:endParaRPr lang="en-AU" dirty="0" smtClean="0"/>
          </a:p>
          <a:p>
            <a:pPr marL="742950" indent="-742950">
              <a:buFont typeface="+mj-lt"/>
              <a:buAutoNum type="arabicPeriod"/>
            </a:pPr>
            <a:r>
              <a:rPr lang="en-AU" dirty="0" smtClean="0"/>
              <a:t>C</a:t>
            </a:r>
            <a:r>
              <a:rPr lang="en-AU" b="1" dirty="0" smtClean="0"/>
              <a:t>ompare</a:t>
            </a:r>
            <a:r>
              <a:rPr lang="en-AU" dirty="0" smtClean="0"/>
              <a:t>  solutions </a:t>
            </a:r>
            <a:r>
              <a:rPr lang="en-AU" dirty="0"/>
              <a:t>generated </a:t>
            </a:r>
            <a:r>
              <a:rPr lang="en-AU" dirty="0" smtClean="0"/>
              <a:t>to </a:t>
            </a:r>
            <a:r>
              <a:rPr lang="en-AU" b="1" dirty="0">
                <a:solidFill>
                  <a:srgbClr val="00B050"/>
                </a:solidFill>
              </a:rPr>
              <a:t>conventional </a:t>
            </a:r>
            <a:r>
              <a:rPr lang="en-AU" dirty="0"/>
              <a:t>reserve selection </a:t>
            </a:r>
            <a:r>
              <a:rPr lang="en-AU" b="1" dirty="0" smtClean="0">
                <a:solidFill>
                  <a:srgbClr val="00B050"/>
                </a:solidFill>
              </a:rPr>
              <a:t>methods</a:t>
            </a:r>
            <a:endParaRPr lang="en-AU" b="1" dirty="0">
              <a:solidFill>
                <a:srgbClr val="00B050"/>
              </a:solidFill>
            </a:endParaRPr>
          </a:p>
        </p:txBody>
      </p:sp>
    </p:spTree>
    <p:extLst>
      <p:ext uri="{BB962C8B-B14F-4D97-AF65-F5344CB8AC3E}">
        <p14:creationId xmlns:p14="http://schemas.microsoft.com/office/powerpoint/2010/main" val="2133644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15" name="Straight Connector 1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9183" y="1195685"/>
            <a:ext cx="585417" cy="923330"/>
          </a:xfrm>
          <a:prstGeom prst="rect">
            <a:avLst/>
          </a:prstGeom>
          <a:noFill/>
        </p:spPr>
        <p:txBody>
          <a:bodyPr wrap="none" rtlCol="0">
            <a:spAutoFit/>
          </a:bodyPr>
          <a:lstStyle/>
          <a:p>
            <a:r>
              <a:rPr lang="en-AU" sz="5400" dirty="0" smtClean="0"/>
              <a:t>A</a:t>
            </a:r>
            <a:endParaRPr lang="en-AU" sz="5400" dirty="0"/>
          </a:p>
        </p:txBody>
      </p:sp>
      <p:sp>
        <p:nvSpPr>
          <p:cNvPr id="18" name="TextBox 17"/>
          <p:cNvSpPr txBox="1"/>
          <p:nvPr/>
        </p:nvSpPr>
        <p:spPr>
          <a:xfrm>
            <a:off x="2438400" y="1657350"/>
            <a:ext cx="561372" cy="923330"/>
          </a:xfrm>
          <a:prstGeom prst="rect">
            <a:avLst/>
          </a:prstGeom>
          <a:noFill/>
        </p:spPr>
        <p:txBody>
          <a:bodyPr wrap="none" rtlCol="0">
            <a:spAutoFit/>
          </a:bodyPr>
          <a:lstStyle/>
          <a:p>
            <a:r>
              <a:rPr lang="en-AU" sz="5400" dirty="0" smtClean="0"/>
              <a:t>B</a:t>
            </a:r>
          </a:p>
        </p:txBody>
      </p:sp>
      <p:sp>
        <p:nvSpPr>
          <p:cNvPr id="19" name="TextBox 18"/>
          <p:cNvSpPr txBox="1"/>
          <p:nvPr/>
        </p:nvSpPr>
        <p:spPr>
          <a:xfrm>
            <a:off x="4419600" y="2026682"/>
            <a:ext cx="553357" cy="923330"/>
          </a:xfrm>
          <a:prstGeom prst="rect">
            <a:avLst/>
          </a:prstGeom>
          <a:noFill/>
        </p:spPr>
        <p:txBody>
          <a:bodyPr wrap="none" rtlCol="0">
            <a:spAutoFit/>
          </a:bodyPr>
          <a:lstStyle/>
          <a:p>
            <a:r>
              <a:rPr lang="en-AU" sz="5400" dirty="0" smtClean="0"/>
              <a:t>C</a:t>
            </a:r>
            <a:endParaRPr lang="en-AU" sz="5400" dirty="0"/>
          </a:p>
        </p:txBody>
      </p:sp>
      <p:sp>
        <p:nvSpPr>
          <p:cNvPr id="20" name="TextBox 19"/>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21" name="TextBox 20"/>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22" name="TextBox 21"/>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Tree>
    <p:extLst>
      <p:ext uri="{BB962C8B-B14F-4D97-AF65-F5344CB8AC3E}">
        <p14:creationId xmlns:p14="http://schemas.microsoft.com/office/powerpoint/2010/main" val="1462784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5" name="Straight Connector 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183"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38400" y="1657350"/>
            <a:ext cx="561372" cy="923330"/>
          </a:xfrm>
          <a:prstGeom prst="rect">
            <a:avLst/>
          </a:prstGeom>
          <a:noFill/>
        </p:spPr>
        <p:txBody>
          <a:bodyPr wrap="none" rtlCol="0">
            <a:spAutoFit/>
          </a:bodyPr>
          <a:lstStyle/>
          <a:p>
            <a:r>
              <a:rPr lang="en-AU" sz="5400" dirty="0" smtClean="0">
                <a:solidFill>
                  <a:srgbClr val="00B050"/>
                </a:solidFill>
              </a:rPr>
              <a:t>B</a:t>
            </a:r>
          </a:p>
        </p:txBody>
      </p:sp>
      <p:sp>
        <p:nvSpPr>
          <p:cNvPr id="10" name="TextBox 9"/>
          <p:cNvSpPr txBox="1"/>
          <p:nvPr/>
        </p:nvSpPr>
        <p:spPr>
          <a:xfrm>
            <a:off x="4419600"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12" name="TextBox 11"/>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
        <p:nvSpPr>
          <p:cNvPr id="13" name="TextBox 12"/>
          <p:cNvSpPr txBox="1"/>
          <p:nvPr/>
        </p:nvSpPr>
        <p:spPr>
          <a:xfrm>
            <a:off x="5391505" y="1428750"/>
            <a:ext cx="3676295" cy="523220"/>
          </a:xfrm>
          <a:prstGeom prst="rect">
            <a:avLst/>
          </a:prstGeom>
          <a:noFill/>
        </p:spPr>
        <p:txBody>
          <a:bodyPr wrap="square" rtlCol="0">
            <a:spAutoFit/>
          </a:bodyPr>
          <a:lstStyle/>
          <a:p>
            <a:r>
              <a:rPr lang="en-AU" sz="2800" dirty="0" smtClean="0"/>
              <a:t>Amount target = 75 %</a:t>
            </a:r>
            <a:endParaRPr lang="en-AU" sz="2800" dirty="0"/>
          </a:p>
        </p:txBody>
      </p:sp>
      <p:sp>
        <p:nvSpPr>
          <p:cNvPr id="15" name="TextBox 14"/>
          <p:cNvSpPr txBox="1"/>
          <p:nvPr/>
        </p:nvSpPr>
        <p:spPr>
          <a:xfrm>
            <a:off x="5399972" y="3110522"/>
            <a:ext cx="3676295" cy="523220"/>
          </a:xfrm>
          <a:prstGeom prst="rect">
            <a:avLst/>
          </a:prstGeom>
          <a:noFill/>
        </p:spPr>
        <p:txBody>
          <a:bodyPr wrap="square" rtlCol="0">
            <a:spAutoFit/>
          </a:bodyPr>
          <a:lstStyle/>
          <a:p>
            <a:r>
              <a:rPr lang="en-AU" sz="2800" dirty="0" smtClean="0"/>
              <a:t>Space sampled = </a:t>
            </a:r>
            <a:r>
              <a:rPr lang="en-AU" sz="2800" dirty="0" smtClean="0">
                <a:solidFill>
                  <a:srgbClr val="FF0000"/>
                </a:solidFill>
              </a:rPr>
              <a:t>POOR</a:t>
            </a:r>
            <a:endParaRPr lang="en-AU" sz="2800" dirty="0">
              <a:solidFill>
                <a:srgbClr val="FF0000"/>
              </a:solidFill>
            </a:endParaRPr>
          </a:p>
        </p:txBody>
      </p:sp>
    </p:spTree>
    <p:extLst>
      <p:ext uri="{BB962C8B-B14F-4D97-AF65-F5344CB8AC3E}">
        <p14:creationId xmlns:p14="http://schemas.microsoft.com/office/powerpoint/2010/main" val="905629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5" name="Straight Connector 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183"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38400" y="1657350"/>
            <a:ext cx="561372" cy="923330"/>
          </a:xfrm>
          <a:prstGeom prst="rect">
            <a:avLst/>
          </a:prstGeom>
          <a:noFill/>
        </p:spPr>
        <p:txBody>
          <a:bodyPr wrap="none" rtlCol="0">
            <a:spAutoFit/>
          </a:bodyPr>
          <a:lstStyle/>
          <a:p>
            <a:r>
              <a:rPr lang="en-AU" sz="5400" dirty="0" smtClean="0"/>
              <a:t>B</a:t>
            </a:r>
          </a:p>
        </p:txBody>
      </p:sp>
      <p:sp>
        <p:nvSpPr>
          <p:cNvPr id="10" name="TextBox 9"/>
          <p:cNvSpPr txBox="1"/>
          <p:nvPr/>
        </p:nvSpPr>
        <p:spPr>
          <a:xfrm>
            <a:off x="4419600"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57400" y="3181350"/>
            <a:ext cx="611065" cy="923330"/>
          </a:xfrm>
          <a:prstGeom prst="rect">
            <a:avLst/>
          </a:prstGeom>
          <a:noFill/>
        </p:spPr>
        <p:txBody>
          <a:bodyPr wrap="none" rtlCol="0">
            <a:spAutoFit/>
          </a:bodyPr>
          <a:lstStyle/>
          <a:p>
            <a:r>
              <a:rPr lang="en-AU" sz="5400" dirty="0" smtClean="0">
                <a:solidFill>
                  <a:srgbClr val="00B050"/>
                </a:solidFill>
              </a:rPr>
              <a:t>D</a:t>
            </a:r>
          </a:p>
        </p:txBody>
      </p:sp>
      <p:sp>
        <p:nvSpPr>
          <p:cNvPr id="12" name="TextBox 11"/>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
        <p:nvSpPr>
          <p:cNvPr id="3" name="&quot;No&quot; Symbol 2"/>
          <p:cNvSpPr/>
          <p:nvPr/>
        </p:nvSpPr>
        <p:spPr>
          <a:xfrm>
            <a:off x="2311780" y="1697230"/>
            <a:ext cx="814612" cy="88345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TextBox 12"/>
          <p:cNvSpPr txBox="1"/>
          <p:nvPr/>
        </p:nvSpPr>
        <p:spPr>
          <a:xfrm>
            <a:off x="5391505" y="1428750"/>
            <a:ext cx="3676295" cy="523220"/>
          </a:xfrm>
          <a:prstGeom prst="rect">
            <a:avLst/>
          </a:prstGeom>
          <a:noFill/>
        </p:spPr>
        <p:txBody>
          <a:bodyPr wrap="square" rtlCol="0">
            <a:spAutoFit/>
          </a:bodyPr>
          <a:lstStyle/>
          <a:p>
            <a:r>
              <a:rPr lang="en-AU" sz="2800" dirty="0" smtClean="0"/>
              <a:t>Amount target = 75 %</a:t>
            </a:r>
            <a:endParaRPr lang="en-AU" sz="2800" dirty="0"/>
          </a:p>
        </p:txBody>
      </p:sp>
      <p:sp>
        <p:nvSpPr>
          <p:cNvPr id="15" name="TextBox 14"/>
          <p:cNvSpPr txBox="1"/>
          <p:nvPr/>
        </p:nvSpPr>
        <p:spPr>
          <a:xfrm>
            <a:off x="5399972" y="3110522"/>
            <a:ext cx="3676295" cy="523220"/>
          </a:xfrm>
          <a:prstGeom prst="rect">
            <a:avLst/>
          </a:prstGeom>
          <a:noFill/>
        </p:spPr>
        <p:txBody>
          <a:bodyPr wrap="square" rtlCol="0">
            <a:spAutoFit/>
          </a:bodyPr>
          <a:lstStyle/>
          <a:p>
            <a:r>
              <a:rPr lang="en-AU" sz="2800" dirty="0" smtClean="0"/>
              <a:t>Space target = 80 %</a:t>
            </a:r>
            <a:endParaRPr lang="en-AU" sz="2800" dirty="0"/>
          </a:p>
        </p:txBody>
      </p:sp>
    </p:spTree>
    <p:extLst>
      <p:ext uri="{BB962C8B-B14F-4D97-AF65-F5344CB8AC3E}">
        <p14:creationId xmlns:p14="http://schemas.microsoft.com/office/powerpoint/2010/main" val="1558357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pic>
        <p:nvPicPr>
          <p:cNvPr id="4098" name="Picture 2" descr="C:\Users\jhanson\Downloads\unnamed-chunk-4-1.png"/>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35170" y="711617"/>
            <a:ext cx="7673660" cy="28776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345359" y="3729505"/>
            <a:ext cx="4750641" cy="1272854"/>
            <a:chOff x="1082233" y="5010772"/>
            <a:chExt cx="4750641" cy="1697138"/>
          </a:xfrm>
        </p:grpSpPr>
        <p:pic>
          <p:nvPicPr>
            <p:cNvPr id="4102" name="Picture 6" descr="http://www.actaplantarum.org/floraitaliae/download/file.php?id=999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6324600" y="4538849"/>
            <a:ext cx="2389565" cy="369332"/>
          </a:xfrm>
          <a:prstGeom prst="rect">
            <a:avLst/>
          </a:prstGeom>
          <a:noFill/>
        </p:spPr>
        <p:txBody>
          <a:bodyPr wrap="none" rtlCol="0">
            <a:spAutoFit/>
          </a:bodyPr>
          <a:lstStyle/>
          <a:p>
            <a:r>
              <a:rPr lang="en-AU" b="1" dirty="0" smtClean="0"/>
              <a:t>betony leaved rampion</a:t>
            </a:r>
            <a:endParaRPr lang="en-AU" b="1" dirty="0"/>
          </a:p>
        </p:txBody>
      </p:sp>
    </p:spTree>
    <p:extLst>
      <p:ext uri="{BB962C8B-B14F-4D97-AF65-F5344CB8AC3E}">
        <p14:creationId xmlns:p14="http://schemas.microsoft.com/office/powerpoint/2010/main" val="4041535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10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2814777"/>
            <a:ext cx="7924800" cy="233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4691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3276600" y="1295335"/>
            <a:ext cx="3429000" cy="162241"/>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742269" y="1154575"/>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6781800" y="1331701"/>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2534856" y="3757980"/>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934200" y="3632104"/>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p:cNvCxnSpPr/>
          <p:nvPr/>
        </p:nvCxnSpPr>
        <p:spPr>
          <a:xfrm flipH="1">
            <a:off x="3006436" y="3757981"/>
            <a:ext cx="3851564" cy="125875"/>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438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Acknowledgements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618856" cy="3747864"/>
          </a:xfrm>
        </p:spPr>
        <p:txBody>
          <a:bodyPr>
            <a:normAutofit fontScale="85000" lnSpcReduction="20000"/>
          </a:bodyPr>
          <a:lstStyle/>
          <a:p>
            <a:r>
              <a:rPr lang="en-AU" dirty="0" smtClean="0"/>
              <a:t>new method to </a:t>
            </a:r>
            <a:r>
              <a:rPr lang="en-AU" b="1" dirty="0" smtClean="0">
                <a:solidFill>
                  <a:srgbClr val="00B050"/>
                </a:solidFill>
              </a:rPr>
              <a:t>secure </a:t>
            </a:r>
            <a:r>
              <a:rPr lang="en-AU" dirty="0"/>
              <a:t>biodiversity </a:t>
            </a:r>
            <a:r>
              <a:rPr lang="en-AU" dirty="0" smtClean="0"/>
              <a:t>patterns &amp; </a:t>
            </a:r>
            <a:r>
              <a:rPr lang="en-AU" b="1" dirty="0" smtClean="0">
                <a:solidFill>
                  <a:srgbClr val="00B050"/>
                </a:solidFill>
              </a:rPr>
              <a:t>processes</a:t>
            </a:r>
          </a:p>
          <a:p>
            <a:endParaRPr lang="en-AU" dirty="0" smtClean="0"/>
          </a:p>
          <a:p>
            <a:r>
              <a:rPr lang="en-AU" dirty="0" smtClean="0"/>
              <a:t>        </a:t>
            </a:r>
            <a:r>
              <a:rPr lang="en-AU" dirty="0" smtClean="0"/>
              <a:t>package on CRAN</a:t>
            </a:r>
            <a:endParaRPr lang="en-AU" dirty="0" smtClean="0"/>
          </a:p>
          <a:p>
            <a:endParaRPr lang="en-AU" dirty="0"/>
          </a:p>
          <a:p>
            <a:r>
              <a:rPr lang="en-AU" dirty="0"/>
              <a:t>applied to any </a:t>
            </a:r>
            <a:r>
              <a:rPr lang="en-AU" dirty="0" smtClean="0"/>
              <a:t>system</a:t>
            </a:r>
            <a:endParaRPr lang="en-AU" b="1" dirty="0" smtClean="0"/>
          </a:p>
          <a:p>
            <a:pPr marL="0" indent="0">
              <a:buNone/>
            </a:pPr>
            <a:endParaRPr lang="en-AU" b="1" dirty="0"/>
          </a:p>
          <a:p>
            <a:r>
              <a:rPr lang="en-AU" dirty="0"/>
              <a:t>m</a:t>
            </a:r>
            <a:r>
              <a:rPr lang="en-AU" dirty="0" smtClean="0"/>
              <a:t>ore </a:t>
            </a:r>
            <a:r>
              <a:rPr lang="en-AU" b="1" dirty="0" smtClean="0">
                <a:solidFill>
                  <a:srgbClr val="00B050"/>
                </a:solidFill>
              </a:rPr>
              <a:t>effective solutions</a:t>
            </a:r>
            <a:endParaRPr lang="en-AU" b="1" dirty="0">
              <a:solidFill>
                <a:srgbClr val="00B050"/>
              </a:solidFill>
            </a:endParaRPr>
          </a:p>
          <a:p>
            <a:endParaRPr lang="en-AU" dirty="0" smtClean="0"/>
          </a:p>
          <a:p>
            <a:endParaRPr lang="en-AU" dirty="0" smtClean="0"/>
          </a:p>
        </p:txBody>
      </p:sp>
      <p:pic>
        <p:nvPicPr>
          <p:cNvPr id="3074" name="Picture 2" descr="http://www.cohabitaire.com/wp-content/uploads/2010/05/Cohabitaire_Biodiversit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072" y="1198365"/>
            <a:ext cx="3937928" cy="1870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hgeharvard.org/sites/default/files/imagecache/hero_lrg_wide/hero-images/drag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6072" y="2891271"/>
            <a:ext cx="3937928" cy="10306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fauna-flora.org/wp-content/uploads/biodiversity-butterfl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6072" y="3902776"/>
            <a:ext cx="3923927" cy="1261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r-project.org/logo/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598" y="2628475"/>
            <a:ext cx="561652" cy="3685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457200" y="133350"/>
            <a:ext cx="8229600" cy="857250"/>
          </a:xfrm>
        </p:spPr>
        <p:txBody>
          <a:bodyPr>
            <a:normAutofit/>
          </a:bodyPr>
          <a:lstStyle/>
          <a:p>
            <a:r>
              <a:rPr lang="en-AU" b="1" dirty="0" smtClean="0"/>
              <a:t>Unified reserve selection problem</a:t>
            </a:r>
            <a:endParaRPr lang="en-AU" b="1" dirty="0"/>
          </a:p>
        </p:txBody>
      </p:sp>
    </p:spTree>
    <p:extLst>
      <p:ext uri="{BB962C8B-B14F-4D97-AF65-F5344CB8AC3E}">
        <p14:creationId xmlns:p14="http://schemas.microsoft.com/office/powerpoint/2010/main" val="264626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Tree>
    <p:extLst>
      <p:ext uri="{BB962C8B-B14F-4D97-AF65-F5344CB8AC3E}">
        <p14:creationId xmlns:p14="http://schemas.microsoft.com/office/powerpoint/2010/main" val="287498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Study area</a:t>
            </a:r>
            <a:endParaRPr lang="en-AU" dirty="0"/>
          </a:p>
        </p:txBody>
      </p:sp>
      <p:sp>
        <p:nvSpPr>
          <p:cNvPr id="3" name="Content Placeholder 2"/>
          <p:cNvSpPr>
            <a:spLocks noGrp="1"/>
          </p:cNvSpPr>
          <p:nvPr>
            <p:ph idx="1"/>
          </p:nvPr>
        </p:nvSpPr>
        <p:spPr/>
        <p:txBody>
          <a:bodyPr/>
          <a:lstStyle/>
          <a:p>
            <a:endParaRPr lang="en-AU"/>
          </a:p>
        </p:txBody>
      </p:sp>
      <p:pic>
        <p:nvPicPr>
          <p:cNvPr id="29698" name="Picture 2" descr="C:\Users\jhanson\Downloads\figs90\figs90\gs-unnamed-chunk-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063" y="1427163"/>
            <a:ext cx="5267325" cy="133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439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63" y="-3251200"/>
            <a:ext cx="8482012" cy="910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Methods</a:t>
            </a:r>
            <a:endParaRPr lang="en-AU" dirty="0"/>
          </a:p>
        </p:txBody>
      </p:sp>
      <p:sp>
        <p:nvSpPr>
          <p:cNvPr id="3" name="Content Placeholder 2"/>
          <p:cNvSpPr>
            <a:spLocks noGrp="1"/>
          </p:cNvSpPr>
          <p:nvPr>
            <p:ph idx="1"/>
          </p:nvPr>
        </p:nvSpPr>
        <p:spPr/>
        <p:txBody>
          <a:bodyPr/>
          <a:lstStyle/>
          <a:p>
            <a:r>
              <a:rPr lang="en-AU" dirty="0"/>
              <a:t>Identify loci under </a:t>
            </a:r>
            <a:r>
              <a:rPr lang="en-AU" dirty="0" smtClean="0"/>
              <a:t>selection</a:t>
            </a:r>
          </a:p>
          <a:p>
            <a:pPr lvl="1"/>
            <a:r>
              <a:rPr lang="en-AU" dirty="0" err="1" smtClean="0"/>
              <a:t>BayeScan</a:t>
            </a:r>
            <a:endParaRPr lang="en-AU" dirty="0" smtClean="0"/>
          </a:p>
          <a:p>
            <a:pPr lvl="1"/>
            <a:r>
              <a:rPr lang="en-AU" dirty="0" err="1" smtClean="0"/>
              <a:t>pcadapt</a:t>
            </a:r>
            <a:endParaRPr lang="en-AU" dirty="0"/>
          </a:p>
        </p:txBody>
      </p:sp>
    </p:spTree>
    <p:extLst>
      <p:ext uri="{BB962C8B-B14F-4D97-AF65-F5344CB8AC3E}">
        <p14:creationId xmlns:p14="http://schemas.microsoft.com/office/powerpoint/2010/main" val="3839406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Methods</a:t>
            </a:r>
            <a:endParaRPr lang="en-AU" dirty="0"/>
          </a:p>
        </p:txBody>
      </p:sp>
      <p:sp>
        <p:nvSpPr>
          <p:cNvPr id="3" name="Content Placeholder 2"/>
          <p:cNvSpPr>
            <a:spLocks noGrp="1"/>
          </p:cNvSpPr>
          <p:nvPr>
            <p:ph idx="1"/>
          </p:nvPr>
        </p:nvSpPr>
        <p:spPr/>
        <p:txBody>
          <a:bodyPr/>
          <a:lstStyle/>
          <a:p>
            <a:r>
              <a:rPr lang="en-AU" dirty="0" smtClean="0"/>
              <a:t>Map intra-specific variation</a:t>
            </a:r>
            <a:endParaRPr lang="en-AU" dirty="0"/>
          </a:p>
        </p:txBody>
      </p:sp>
      <p:pic>
        <p:nvPicPr>
          <p:cNvPr id="32770" name="Picture 2" descr="C:\Users\jhanson\Downloads\figs90\figs90\gs-unnamed-chunk-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352550"/>
            <a:ext cx="6081713" cy="365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740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1. Do spatial patterns of surrogates correlate with genetic variation?</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125842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981200"/>
          </a:xfrm>
        </p:spPr>
        <p:txBody>
          <a:bodyPr>
            <a:normAutofit fontScale="90000"/>
          </a:bodyPr>
          <a:lstStyle/>
          <a:p>
            <a:r>
              <a:rPr lang="en-AU" dirty="0" smtClean="0"/>
              <a:t>2. What is the relationship between the surrogate and genetic variation captured in random prioritizations?</a:t>
            </a:r>
            <a:endParaRPr lang="en-AU" dirty="0"/>
          </a:p>
        </p:txBody>
      </p:sp>
      <p:sp>
        <p:nvSpPr>
          <p:cNvPr id="3" name="Content Placeholder 2"/>
          <p:cNvSpPr>
            <a:spLocks noGrp="1"/>
          </p:cNvSpPr>
          <p:nvPr>
            <p:ph idx="1"/>
          </p:nvPr>
        </p:nvSpPr>
        <p:spPr>
          <a:xfrm>
            <a:off x="457200" y="2647949"/>
            <a:ext cx="8229600" cy="1946673"/>
          </a:xfrm>
        </p:spPr>
        <p:txBody>
          <a:bodyPr/>
          <a:lstStyle/>
          <a:p>
            <a:endParaRPr lang="en-AU"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6850" y="1471613"/>
            <a:ext cx="5332413" cy="394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81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1752600"/>
          </a:xfrm>
        </p:spPr>
        <p:txBody>
          <a:bodyPr>
            <a:normAutofit fontScale="90000"/>
          </a:bodyPr>
          <a:lstStyle/>
          <a:p>
            <a:r>
              <a:rPr lang="en-AU" dirty="0" smtClean="0"/>
              <a:t>3. How well do prioritizations generated using surrogates for intra-specific genetic variation perform?</a:t>
            </a:r>
            <a:endParaRPr lang="en-AU" dirty="0"/>
          </a:p>
        </p:txBody>
      </p:sp>
      <p:pic>
        <p:nvPicPr>
          <p:cNvPr id="6" name="Picture 2" descr="C:\Users\jhanson\Downloads\figs90\figs90\gs-unnamed-chunk-7-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285750"/>
            <a:ext cx="4110038"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99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31746" name="Picture 2" descr="C:\Users\jhanson\Downloads\figs90\figs90\gs-unnamed-chunk-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3975" y="-538163"/>
            <a:ext cx="3930650" cy="540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186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a:t>
            </a:r>
            <a:r>
              <a:rPr lang="en-AU" b="1" dirty="0" smtClean="0">
                <a:latin typeface="+mn-lt"/>
              </a:rPr>
              <a:t>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200" y="1200151"/>
            <a:ext cx="4800600" cy="3394472"/>
          </a:xfrm>
        </p:spPr>
        <p:txBody>
          <a:bodyPr>
            <a:normAutofit fontScale="92500" lnSpcReduction="20000"/>
          </a:bodyPr>
          <a:lstStyle/>
          <a:p>
            <a:r>
              <a:rPr lang="en-AU" dirty="0" smtClean="0"/>
              <a:t>Effective for most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908572"/>
          </a:xfrm>
        </p:spPr>
        <p:txBody>
          <a:bodyPr>
            <a:normAutofit fontScale="90000"/>
          </a:bodyPr>
          <a:lstStyle/>
          <a:p>
            <a:r>
              <a:rPr lang="en-AU" dirty="0" smtClean="0"/>
              <a:t>Is habitat suitability an effective surrogate for gene flow in conservation planning?</a:t>
            </a:r>
            <a:endParaRPr lang="en-AU" dirty="0"/>
          </a:p>
        </p:txBody>
      </p:sp>
      <p:sp>
        <p:nvSpPr>
          <p:cNvPr id="4" name="TextBox 3"/>
          <p:cNvSpPr txBox="1"/>
          <p:nvPr/>
        </p:nvSpPr>
        <p:spPr>
          <a:xfrm>
            <a:off x="2656836" y="3409950"/>
            <a:ext cx="3296928" cy="584775"/>
          </a:xfrm>
          <a:prstGeom prst="rect">
            <a:avLst/>
          </a:prstGeom>
          <a:noFill/>
        </p:spPr>
        <p:txBody>
          <a:bodyPr wrap="none" rtlCol="0">
            <a:spAutoFit/>
          </a:bodyPr>
          <a:lstStyle/>
          <a:p>
            <a:r>
              <a:rPr lang="en-AU" sz="3200" dirty="0" smtClean="0"/>
              <a:t>Preliminary results</a:t>
            </a:r>
            <a:endParaRPr lang="en-AU" sz="3200" dirty="0"/>
          </a:p>
        </p:txBody>
      </p:sp>
      <p:pic>
        <p:nvPicPr>
          <p:cNvPr id="19460" name="Picture 4" descr="Image result for caution symbo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747" y="344784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41844"/>
            <a:ext cx="568349" cy="5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91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Landscape resistance</a:t>
            </a:r>
            <a:endParaRPr lang="en-AU" dirty="0"/>
          </a:p>
        </p:txBody>
      </p:sp>
      <p:sp>
        <p:nvSpPr>
          <p:cNvPr id="3" name="Content Placeholder 2"/>
          <p:cNvSpPr>
            <a:spLocks noGrp="1"/>
          </p:cNvSpPr>
          <p:nvPr>
            <p:ph idx="1"/>
          </p:nvPr>
        </p:nvSpPr>
        <p:spPr/>
        <p:txBody>
          <a:bodyPr/>
          <a:lstStyle/>
          <a:p>
            <a:endParaRPr lang="en-AU" dirty="0"/>
          </a:p>
        </p:txBody>
      </p:sp>
    </p:spTree>
    <p:extLst>
      <p:ext uri="{BB962C8B-B14F-4D97-AF65-F5344CB8AC3E}">
        <p14:creationId xmlns:p14="http://schemas.microsoft.com/office/powerpoint/2010/main" val="2825304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Methods</a:t>
            </a:r>
            <a:endParaRPr lang="en-AU" dirty="0"/>
          </a:p>
        </p:txBody>
      </p:sp>
    </p:spTree>
    <p:extLst>
      <p:ext uri="{BB962C8B-B14F-4D97-AF65-F5344CB8AC3E}">
        <p14:creationId xmlns:p14="http://schemas.microsoft.com/office/powerpoint/2010/main" val="2877834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Methods</a:t>
            </a:r>
            <a:endParaRPr lang="en-AU" dirty="0"/>
          </a:p>
        </p:txBody>
      </p:sp>
    </p:spTree>
    <p:extLst>
      <p:ext uri="{BB962C8B-B14F-4D97-AF65-F5344CB8AC3E}">
        <p14:creationId xmlns:p14="http://schemas.microsoft.com/office/powerpoint/2010/main" val="2224171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6" name="TextBox 125"/>
          <p:cNvSpPr txBox="1"/>
          <p:nvPr/>
        </p:nvSpPr>
        <p:spPr>
          <a:xfrm>
            <a:off x="3813673" y="1129040"/>
            <a:ext cx="1596527" cy="523220"/>
          </a:xfrm>
          <a:prstGeom prst="rect">
            <a:avLst/>
          </a:prstGeom>
          <a:noFill/>
        </p:spPr>
        <p:txBody>
          <a:bodyPr wrap="none" rtlCol="0">
            <a:spAutoFit/>
          </a:bodyPr>
          <a:lstStyle/>
          <a:p>
            <a:r>
              <a:rPr lang="en-AU" sz="2800" dirty="0" smtClean="0"/>
              <a:t>Surrogate</a:t>
            </a:r>
            <a:endParaRPr lang="en-AU" sz="2800" dirty="0"/>
          </a:p>
        </p:txBody>
      </p:sp>
      <p:sp>
        <p:nvSpPr>
          <p:cNvPr id="127" name="TextBox 126"/>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7175518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 performance</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performance</a:t>
            </a:r>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spTree>
    <p:extLst>
      <p:ext uri="{BB962C8B-B14F-4D97-AF65-F5344CB8AC3E}">
        <p14:creationId xmlns:p14="http://schemas.microsoft.com/office/powerpoint/2010/main" val="2967966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Data</a:t>
            </a:r>
            <a:endParaRPr lang="en-AU" dirty="0"/>
          </a:p>
        </p:txBody>
      </p:sp>
      <p:sp>
        <p:nvSpPr>
          <p:cNvPr id="3" name="Content Placeholder 2"/>
          <p:cNvSpPr>
            <a:spLocks noGrp="1"/>
          </p:cNvSpPr>
          <p:nvPr>
            <p:ph idx="1"/>
          </p:nvPr>
        </p:nvSpPr>
        <p:spPr/>
        <p:txBody>
          <a:bodyPr/>
          <a:lstStyle/>
          <a:p>
            <a:r>
              <a:rPr lang="en-AU" dirty="0" smtClean="0"/>
              <a:t>12 gravity and animal-assisted dispersing species</a:t>
            </a:r>
            <a:endParaRPr lang="en-AU" dirty="0"/>
          </a:p>
        </p:txBody>
      </p:sp>
    </p:spTree>
    <p:extLst>
      <p:ext uri="{BB962C8B-B14F-4D97-AF65-F5344CB8AC3E}">
        <p14:creationId xmlns:p14="http://schemas.microsoft.com/office/powerpoint/2010/main" val="1884275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8" name="Group 7"/>
          <p:cNvGrpSpPr/>
          <p:nvPr/>
        </p:nvGrpSpPr>
        <p:grpSpPr>
          <a:xfrm>
            <a:off x="76200" y="1428750"/>
            <a:ext cx="7361349" cy="2926607"/>
            <a:chOff x="76200" y="1428750"/>
            <a:chExt cx="7361349" cy="2926607"/>
          </a:xfrm>
        </p:grpSpPr>
        <p:sp>
          <p:nvSpPr>
            <p:cNvPr id="5" name="Rectangle 4"/>
            <p:cNvSpPr/>
            <p:nvPr/>
          </p:nvSpPr>
          <p:spPr>
            <a:xfrm>
              <a:off x="304800" y="1528713"/>
              <a:ext cx="6934200" cy="27194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38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7942"/>
            <a:stretch/>
          </p:blipFill>
          <p:spPr bwMode="auto">
            <a:xfrm>
              <a:off x="76200" y="1428750"/>
              <a:ext cx="7361349" cy="2926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4054" y="1657350"/>
            <a:ext cx="457200" cy="2351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229600" y="1516618"/>
            <a:ext cx="700833" cy="369332"/>
          </a:xfrm>
          <a:prstGeom prst="rect">
            <a:avLst/>
          </a:prstGeom>
          <a:noFill/>
        </p:spPr>
        <p:txBody>
          <a:bodyPr wrap="none" rtlCol="0">
            <a:spAutoFit/>
          </a:bodyPr>
          <a:lstStyle/>
          <a:p>
            <a:r>
              <a:rPr lang="en-AU" dirty="0" smtClean="0"/>
              <a:t>100%</a:t>
            </a:r>
            <a:endParaRPr lang="en-AU" dirty="0"/>
          </a:p>
        </p:txBody>
      </p:sp>
      <p:sp>
        <p:nvSpPr>
          <p:cNvPr id="12" name="TextBox 11"/>
          <p:cNvSpPr txBox="1"/>
          <p:nvPr/>
        </p:nvSpPr>
        <p:spPr>
          <a:xfrm>
            <a:off x="8229600" y="2571750"/>
            <a:ext cx="583814" cy="369332"/>
          </a:xfrm>
          <a:prstGeom prst="rect">
            <a:avLst/>
          </a:prstGeom>
          <a:noFill/>
        </p:spPr>
        <p:txBody>
          <a:bodyPr wrap="none" rtlCol="0">
            <a:spAutoFit/>
          </a:bodyPr>
          <a:lstStyle/>
          <a:p>
            <a:r>
              <a:rPr lang="en-AU" dirty="0" smtClean="0"/>
              <a:t>50%</a:t>
            </a:r>
            <a:endParaRPr lang="en-AU" dirty="0"/>
          </a:p>
        </p:txBody>
      </p:sp>
      <p:sp>
        <p:nvSpPr>
          <p:cNvPr id="13" name="TextBox 12"/>
          <p:cNvSpPr txBox="1"/>
          <p:nvPr/>
        </p:nvSpPr>
        <p:spPr>
          <a:xfrm>
            <a:off x="8222095" y="3181350"/>
            <a:ext cx="583814" cy="369332"/>
          </a:xfrm>
          <a:prstGeom prst="rect">
            <a:avLst/>
          </a:prstGeom>
          <a:noFill/>
        </p:spPr>
        <p:txBody>
          <a:bodyPr wrap="none" rtlCol="0">
            <a:spAutoFit/>
          </a:bodyPr>
          <a:lstStyle/>
          <a:p>
            <a:r>
              <a:rPr lang="en-AU" dirty="0" smtClean="0"/>
              <a:t>25%</a:t>
            </a:r>
            <a:endParaRPr lang="en-AU" dirty="0"/>
          </a:p>
        </p:txBody>
      </p:sp>
      <p:sp>
        <p:nvSpPr>
          <p:cNvPr id="14" name="TextBox 13"/>
          <p:cNvSpPr txBox="1"/>
          <p:nvPr/>
        </p:nvSpPr>
        <p:spPr>
          <a:xfrm>
            <a:off x="8229600" y="3790950"/>
            <a:ext cx="466794" cy="369332"/>
          </a:xfrm>
          <a:prstGeom prst="rect">
            <a:avLst/>
          </a:prstGeom>
          <a:noFill/>
        </p:spPr>
        <p:txBody>
          <a:bodyPr wrap="none" rtlCol="0">
            <a:spAutoFit/>
          </a:bodyPr>
          <a:lstStyle/>
          <a:p>
            <a:r>
              <a:rPr lang="en-AU" dirty="0" smtClean="0"/>
              <a:t>0%</a:t>
            </a:r>
            <a:endParaRPr lang="en-AU" dirty="0"/>
          </a:p>
        </p:txBody>
      </p:sp>
      <p:sp>
        <p:nvSpPr>
          <p:cNvPr id="15" name="TextBox 14"/>
          <p:cNvSpPr txBox="1"/>
          <p:nvPr/>
        </p:nvSpPr>
        <p:spPr>
          <a:xfrm>
            <a:off x="8222095" y="1973818"/>
            <a:ext cx="583814" cy="369332"/>
          </a:xfrm>
          <a:prstGeom prst="rect">
            <a:avLst/>
          </a:prstGeom>
          <a:noFill/>
        </p:spPr>
        <p:txBody>
          <a:bodyPr wrap="none" rtlCol="0">
            <a:spAutoFit/>
          </a:bodyPr>
          <a:lstStyle/>
          <a:p>
            <a:r>
              <a:rPr lang="en-AU" dirty="0" smtClean="0"/>
              <a:t>75%</a:t>
            </a:r>
            <a:endParaRPr lang="en-AU" dirty="0"/>
          </a:p>
        </p:txBody>
      </p:sp>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84299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Effective for some species?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5868038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Habitat as a surrogate for gene flow </a:t>
            </a:r>
            <a:endParaRPr lang="en-AU" dirty="0"/>
          </a:p>
        </p:txBody>
      </p:sp>
      <p:sp>
        <p:nvSpPr>
          <p:cNvPr id="3" name="Content Placeholder 2"/>
          <p:cNvSpPr>
            <a:spLocks noGrp="1"/>
          </p:cNvSpPr>
          <p:nvPr>
            <p:ph idx="1"/>
          </p:nvPr>
        </p:nvSpPr>
        <p:spPr/>
        <p:txBody>
          <a:bodyPr>
            <a:normAutofit lnSpcReduction="10000"/>
          </a:bodyPr>
          <a:lstStyle/>
          <a:p>
            <a:r>
              <a:rPr lang="en-AU" dirty="0" smtClean="0"/>
              <a:t>Might work for some species</a:t>
            </a:r>
          </a:p>
          <a:p>
            <a:endParaRPr lang="en-AU" dirty="0"/>
          </a:p>
          <a:p>
            <a:r>
              <a:rPr lang="en-AU" dirty="0" smtClean="0"/>
              <a:t>Complicated by dispersal mechanisms</a:t>
            </a:r>
          </a:p>
          <a:p>
            <a:endParaRPr lang="en-AU" dirty="0" smtClean="0"/>
          </a:p>
          <a:p>
            <a:r>
              <a:rPr lang="en-AU" dirty="0" smtClean="0"/>
              <a:t>Incorporate species-specific connectivity into prioritizations</a:t>
            </a:r>
            <a:endParaRPr lang="en-AU" dirty="0"/>
          </a:p>
        </p:txBody>
      </p:sp>
    </p:spTree>
    <p:extLst>
      <p:ext uri="{BB962C8B-B14F-4D97-AF65-F5344CB8AC3E}">
        <p14:creationId xmlns:p14="http://schemas.microsoft.com/office/powerpoint/2010/main" val="2695682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a:t>
            </a:r>
            <a:r>
              <a:rPr lang="en-AU" b="1" dirty="0" smtClean="0">
                <a:solidFill>
                  <a:srgbClr val="00B050"/>
                </a:solidFill>
              </a:rPr>
              <a:t>species’ </a:t>
            </a:r>
            <a:r>
              <a:rPr lang="en-AU" dirty="0" smtClean="0"/>
              <a:t>realized niches </a:t>
            </a:r>
            <a:r>
              <a:rPr lang="en-AU" b="1" dirty="0" smtClean="0">
                <a:solidFill>
                  <a:srgbClr val="00B050"/>
                </a:solidFill>
              </a:rPr>
              <a:t>conserved</a:t>
            </a:r>
            <a:r>
              <a:rPr lang="en-AU" dirty="0" smtClean="0"/>
              <a:t> in </a:t>
            </a:r>
            <a:r>
              <a:rPr lang="en-AU" b="1" dirty="0" smtClean="0">
                <a:solidFill>
                  <a:srgbClr val="00B050"/>
                </a:solidFill>
              </a:rPr>
              <a:t>protected areas</a:t>
            </a:r>
            <a:r>
              <a:rPr lang="en-AU" dirty="0" smtClean="0"/>
              <a:t>?</a:t>
            </a:r>
          </a:p>
          <a:p>
            <a:endParaRPr lang="en-AU" dirty="0"/>
          </a:p>
          <a:p>
            <a:r>
              <a:rPr lang="en-AU" b="1" dirty="0" smtClean="0">
                <a:solidFill>
                  <a:srgbClr val="00B050"/>
                </a:solidFill>
              </a:rPr>
              <a:t>Which places </a:t>
            </a:r>
            <a:r>
              <a:rPr lang="en-AU" dirty="0" smtClean="0"/>
              <a:t>offer the </a:t>
            </a:r>
            <a:r>
              <a:rPr lang="en-AU" b="1" dirty="0" smtClean="0">
                <a:solidFill>
                  <a:srgbClr val="00B050"/>
                </a:solidFill>
              </a:rPr>
              <a:t>greatest</a:t>
            </a:r>
            <a:r>
              <a:rPr lang="en-AU" dirty="0" smtClean="0">
                <a:solidFill>
                  <a:srgbClr val="00B050"/>
                </a:solidFill>
              </a:rPr>
              <a:t> </a:t>
            </a:r>
            <a:r>
              <a:rPr lang="en-AU" dirty="0" smtClean="0"/>
              <a:t>conservation </a:t>
            </a:r>
            <a:r>
              <a:rPr lang="en-AU" b="1" dirty="0" smtClean="0">
                <a:solidFill>
                  <a:srgbClr val="00B050"/>
                </a:solidFill>
              </a:rPr>
              <a:t>benefit</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417" r="66786"/>
          <a:stretch/>
        </p:blipFill>
        <p:spPr bwMode="auto">
          <a:xfrm>
            <a:off x="6248400" y="1522567"/>
            <a:ext cx="2514599"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725" r="66447" b="49149"/>
          <a:stretch/>
        </p:blipFill>
        <p:spPr bwMode="auto">
          <a:xfrm>
            <a:off x="3276600" y="1527639"/>
            <a:ext cx="2514600"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366353" cy="461665"/>
          </a:xfrm>
          <a:prstGeom prst="rect">
            <a:avLst/>
          </a:prstGeom>
          <a:noFill/>
        </p:spPr>
        <p:txBody>
          <a:bodyPr wrap="none" rtlCol="0">
            <a:spAutoFit/>
          </a:bodyPr>
          <a:lstStyle/>
          <a:p>
            <a:r>
              <a:rPr lang="en-AU" sz="2400" dirty="0" smtClean="0"/>
              <a:t>Bulmer’s fruit bat</a:t>
            </a:r>
            <a:endParaRPr lang="en-AU" sz="2400" dirty="0"/>
          </a:p>
        </p:txBody>
      </p:sp>
      <p:sp>
        <p:nvSpPr>
          <p:cNvPr id="4" name="TextBox 3"/>
          <p:cNvSpPr txBox="1"/>
          <p:nvPr/>
        </p:nvSpPr>
        <p:spPr>
          <a:xfrm>
            <a:off x="3289139" y="4171950"/>
            <a:ext cx="2369559" cy="830997"/>
          </a:xfrm>
          <a:prstGeom prst="rect">
            <a:avLst/>
          </a:prstGeom>
          <a:noFill/>
        </p:spPr>
        <p:txBody>
          <a:bodyPr wrap="none" rtlCol="0">
            <a:spAutoFit/>
          </a:bodyPr>
          <a:lstStyle/>
          <a:p>
            <a:r>
              <a:rPr lang="en-AU" sz="2400" dirty="0" smtClean="0"/>
              <a:t>Niche variation </a:t>
            </a:r>
          </a:p>
          <a:p>
            <a:r>
              <a:rPr lang="en-AU" sz="2400" dirty="0" smtClean="0"/>
              <a:t>sampled = 0.01 %</a:t>
            </a:r>
            <a:endParaRPr lang="en-AU" sz="2400" dirty="0"/>
          </a:p>
        </p:txBody>
      </p:sp>
      <p:sp>
        <p:nvSpPr>
          <p:cNvPr id="5" name="TextBox 4"/>
          <p:cNvSpPr txBox="1"/>
          <p:nvPr/>
        </p:nvSpPr>
        <p:spPr>
          <a:xfrm>
            <a:off x="6629400" y="4171950"/>
            <a:ext cx="2369175" cy="830997"/>
          </a:xfrm>
          <a:prstGeom prst="rect">
            <a:avLst/>
          </a:prstGeom>
          <a:noFill/>
        </p:spPr>
        <p:txBody>
          <a:bodyPr wrap="none" rtlCol="0">
            <a:spAutoFit/>
          </a:bodyPr>
          <a:lstStyle/>
          <a:p>
            <a:r>
              <a:rPr lang="en-AU" sz="2400" dirty="0" smtClean="0"/>
              <a:t>Niche volume </a:t>
            </a:r>
          </a:p>
          <a:p>
            <a:r>
              <a:rPr lang="en-AU" sz="2400" dirty="0" smtClean="0"/>
              <a:t>protected  = 53 %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6626" name="Picture 2" descr="http://www.edgeofexistence.org/mammals/images/pics/aproteles_bulmerae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2" y="1646498"/>
            <a:ext cx="16573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452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1" t="52417" r="33318"/>
          <a:stretch/>
        </p:blipFill>
        <p:spPr bwMode="auto">
          <a:xfrm>
            <a:off x="6314954" y="1522567"/>
            <a:ext cx="2524246"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33860" t="5725" r="33448" b="49149"/>
          <a:stretch/>
        </p:blipFill>
        <p:spPr bwMode="auto">
          <a:xfrm>
            <a:off x="3352800" y="1527639"/>
            <a:ext cx="2450135"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Chinese giant </a:t>
            </a:r>
            <a:br>
              <a:rPr lang="en-AU" sz="2400" dirty="0" smtClean="0"/>
            </a:br>
            <a:r>
              <a:rPr lang="en-AU" sz="2400" dirty="0" smtClean="0"/>
              <a:t>salamander</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7650" name="Picture 2" descr="Image result for chinese giant salama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160389"/>
            <a:ext cx="2898775" cy="16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822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394" t="52417" r="552"/>
          <a:stretch/>
        </p:blipFill>
        <p:spPr bwMode="auto">
          <a:xfrm>
            <a:off x="6400800" y="1522567"/>
            <a:ext cx="2502544"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7889" t="5725" r="605" b="49149"/>
          <a:stretch/>
        </p:blipFill>
        <p:spPr bwMode="auto">
          <a:xfrm>
            <a:off x="3352800" y="1527639"/>
            <a:ext cx="2361234"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Variegated</a:t>
            </a:r>
          </a:p>
          <a:p>
            <a:pPr algn="ctr"/>
            <a:r>
              <a:rPr lang="en-AU" sz="2400" dirty="0" smtClean="0"/>
              <a:t>tinamou</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8674" name="Picture 2" descr="https://s-media-cache-ak0.pinimg.com/736x/c1/18/c1/c118c1c30665e133fa4af4eb3f4507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885950"/>
            <a:ext cx="3044825" cy="20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7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271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Users\jhanson\Documents\GitHub\realized-niche-conservation\code\rmarkdown\slides_files\figure-latex\unnamed-chunk-6-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5" r="3125"/>
          <a:stretch/>
        </p:blipFill>
        <p:spPr bwMode="auto">
          <a:xfrm>
            <a:off x="495299" y="91672"/>
            <a:ext cx="8115301" cy="48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41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Species missing from protected areas</a:t>
            </a:r>
            <a:endParaRPr lang="en-AU" dirty="0"/>
          </a:p>
        </p:txBody>
      </p:sp>
      <p:sp>
        <p:nvSpPr>
          <p:cNvPr id="3" name="Content Placeholder 2"/>
          <p:cNvSpPr>
            <a:spLocks noGrp="1"/>
          </p:cNvSpPr>
          <p:nvPr>
            <p:ph idx="1"/>
          </p:nvPr>
        </p:nvSpPr>
        <p:spPr/>
        <p:txBody>
          <a:bodyPr/>
          <a:lstStyle/>
          <a:p>
            <a:endParaRPr lang="en-AU"/>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77925"/>
            <a:ext cx="8813238" cy="36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80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variation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742"/>
          <a:stretch/>
        </p:blipFill>
        <p:spPr bwMode="auto">
          <a:xfrm>
            <a:off x="228599" y="1428750"/>
            <a:ext cx="8716939" cy="28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963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volume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96"/>
          <a:stretch/>
        </p:blipFill>
        <p:spPr bwMode="auto">
          <a:xfrm>
            <a:off x="152399" y="1352550"/>
            <a:ext cx="8894539" cy="299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049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conservation of niches</a:t>
            </a:r>
            <a:endParaRPr lang="en-AU" dirty="0"/>
          </a:p>
        </p:txBody>
      </p:sp>
      <p:sp>
        <p:nvSpPr>
          <p:cNvPr id="3" name="Content Placeholder 2"/>
          <p:cNvSpPr>
            <a:spLocks noGrp="1"/>
          </p:cNvSpPr>
          <p:nvPr>
            <p:ph idx="1"/>
          </p:nvPr>
        </p:nvSpPr>
        <p:spPr>
          <a:xfrm>
            <a:off x="457200" y="1200151"/>
            <a:ext cx="6400800" cy="3394472"/>
          </a:xfrm>
        </p:spPr>
        <p:txBody>
          <a:bodyPr>
            <a:normAutofit/>
          </a:bodyPr>
          <a:lstStyle/>
          <a:p>
            <a:r>
              <a:rPr lang="en-AU" sz="2800" dirty="0" smtClean="0"/>
              <a:t>Proportion of geographic range conserved is a poor predictor for how well niche variation is conserved</a:t>
            </a:r>
          </a:p>
          <a:p>
            <a:endParaRPr lang="en-AU" sz="2800" dirty="0"/>
          </a:p>
          <a:p>
            <a:r>
              <a:rPr lang="en-AU" sz="2800" dirty="0" smtClean="0"/>
              <a:t>Protected areas tend to be scattered across niches</a:t>
            </a:r>
            <a:endParaRPr lang="en-AU" sz="2800" dirty="0"/>
          </a:p>
        </p:txBody>
      </p:sp>
    </p:spTree>
    <p:extLst>
      <p:ext uri="{BB962C8B-B14F-4D97-AF65-F5344CB8AC3E}">
        <p14:creationId xmlns:p14="http://schemas.microsoft.com/office/powerpoint/2010/main" val="12286673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p:txBody>
          <a:bodyPr>
            <a:normAutofit lnSpcReduction="10000"/>
          </a:bodyPr>
          <a:lstStyle/>
          <a:p>
            <a:r>
              <a:rPr lang="en-AU" dirty="0" smtClean="0"/>
              <a:t>If you want it: you need to plan for it</a:t>
            </a:r>
          </a:p>
          <a:p>
            <a:endParaRPr lang="en-AU" dirty="0" smtClean="0"/>
          </a:p>
          <a:p>
            <a:r>
              <a:rPr lang="en-AU" dirty="0" smtClean="0"/>
              <a:t>Surrogates may work – but no guarantees</a:t>
            </a:r>
          </a:p>
          <a:p>
            <a:endParaRPr lang="en-AU" dirty="0"/>
          </a:p>
          <a:p>
            <a:r>
              <a:rPr lang="en-AU" dirty="0" smtClean="0"/>
              <a:t>We need to plug the gaps in the global protected area network</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158763" cy="600962"/>
            <a:chOff x="162258" y="2132856"/>
            <a:chExt cx="5158763"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245265" cy="697627"/>
            </a:xfrm>
            <a:prstGeom prst="rect">
              <a:avLst/>
            </a:prstGeom>
            <a:noFill/>
          </p:spPr>
          <p:txBody>
            <a:bodyPr wrap="none" rtlCol="0">
              <a:spAutoFit/>
            </a:bodyPr>
            <a:lstStyle/>
            <a:p>
              <a:r>
                <a:rPr lang="en-AU" sz="2800" b="1" dirty="0" smtClean="0">
                  <a:solidFill>
                    <a:schemeClr val="bg1"/>
                  </a:solidFill>
                </a:rPr>
                <a:t>www.github/jeffreyhanson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395243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3747926" y="3038121"/>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Tree>
    <p:extLst>
      <p:ext uri="{BB962C8B-B14F-4D97-AF65-F5344CB8AC3E}">
        <p14:creationId xmlns:p14="http://schemas.microsoft.com/office/powerpoint/2010/main" val="288993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sp>
        <p:nvSpPr>
          <p:cNvPr id="3" name="Content Placeholder 2"/>
          <p:cNvSpPr>
            <a:spLocks noGrp="1"/>
          </p:cNvSpPr>
          <p:nvPr>
            <p:ph idx="1"/>
          </p:nvPr>
        </p:nvSpPr>
        <p:spPr/>
        <p:txBody>
          <a:bodyPr/>
          <a:lstStyle/>
          <a:p>
            <a:r>
              <a:rPr lang="en-AU" dirty="0" smtClean="0"/>
              <a:t>Adaptation</a:t>
            </a:r>
            <a:endParaRPr lang="en-AU" dirty="0"/>
          </a:p>
        </p:txBody>
      </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1480</TotalTime>
  <Words>589</Words>
  <Application>Microsoft Office PowerPoint</Application>
  <PresentationFormat>On-screen Show (16:9)</PresentationFormat>
  <Paragraphs>173</Paragraphs>
  <Slides>54</Slides>
  <Notes>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Reserve Selection</vt:lpstr>
      <vt:lpstr>Evolutionary processes</vt:lpstr>
      <vt:lpstr>Evolutionary processes</vt:lpstr>
      <vt:lpstr>Evolutionary processes</vt:lpstr>
      <vt:lpstr>raptr: representative and adequate prioritization toolkit in  r</vt:lpstr>
      <vt:lpstr>Sampling a continuous space</vt:lpstr>
      <vt:lpstr>Sampling a continuous space</vt:lpstr>
      <vt:lpstr>Sampling a continuous space</vt:lpstr>
      <vt:lpstr>Case study</vt:lpstr>
      <vt:lpstr>Case study</vt:lpstr>
      <vt:lpstr>Case study</vt:lpstr>
      <vt:lpstr>Case study</vt:lpstr>
      <vt:lpstr>Unified reserve selection problem</vt:lpstr>
      <vt:lpstr>Environmental and geographic variables are effective surrogates for conservation planning</vt:lpstr>
      <vt:lpstr>Study area</vt:lpstr>
      <vt:lpstr>PowerPoint Presentation</vt:lpstr>
      <vt:lpstr>Methods</vt:lpstr>
      <vt:lpstr>Methods</vt:lpstr>
      <vt:lpstr>1. Do spatial patterns of surrogates correlate with genetic variation?</vt:lpstr>
      <vt:lpstr>2. What is the relationship between the surrogate and genetic variation captured in random prioritizations?</vt:lpstr>
      <vt:lpstr>3. How well do prioritizations generated using surrogates for intra-specific genetic variation perform?</vt:lpstr>
      <vt:lpstr>PowerPoint Presentation</vt:lpstr>
      <vt:lpstr>Surrogate performance</vt:lpstr>
      <vt:lpstr>Is habitat suitability an effective surrogate for gene flow in conservation planning?</vt:lpstr>
      <vt:lpstr>Landscape resistance</vt:lpstr>
      <vt:lpstr>Methods</vt:lpstr>
      <vt:lpstr>Methods</vt:lpstr>
      <vt:lpstr>Reserve selection</vt:lpstr>
      <vt:lpstr>Reserve selection</vt:lpstr>
      <vt:lpstr>Solution performance</vt:lpstr>
      <vt:lpstr>Solution performance</vt:lpstr>
      <vt:lpstr>Data</vt:lpstr>
      <vt:lpstr>Calibration</vt:lpstr>
      <vt:lpstr>Effective for some species?</vt:lpstr>
      <vt:lpstr>Habitat as a surrogate for gene flow </vt:lpstr>
      <vt:lpstr>Global conservation of realized niches</vt:lpstr>
      <vt:lpstr>Niche representation metrics</vt:lpstr>
      <vt:lpstr>Niche representation metrics</vt:lpstr>
      <vt:lpstr>Niche representation metrics</vt:lpstr>
      <vt:lpstr>Global niche representation</vt:lpstr>
      <vt:lpstr>PowerPoint Presentation</vt:lpstr>
      <vt:lpstr>Species missing from protected areas</vt:lpstr>
      <vt:lpstr>Niche variation benefit</vt:lpstr>
      <vt:lpstr>Niche volume benefit</vt:lpstr>
      <vt:lpstr>Global conservation of niches</vt:lpstr>
      <vt:lpstr>Take home messages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35</cp:revision>
  <dcterms:created xsi:type="dcterms:W3CDTF">2006-08-16T00:00:00Z</dcterms:created>
  <dcterms:modified xsi:type="dcterms:W3CDTF">2017-06-28T06:08:29Z</dcterms:modified>
</cp:coreProperties>
</file>